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70" r:id="rId2"/>
    <p:sldId id="271" r:id="rId3"/>
    <p:sldId id="272" r:id="rId4"/>
    <p:sldId id="273" r:id="rId5"/>
    <p:sldId id="257" r:id="rId6"/>
    <p:sldId id="277" r:id="rId7"/>
    <p:sldId id="268" r:id="rId8"/>
    <p:sldId id="274" r:id="rId9"/>
    <p:sldId id="27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B4BBA-04C6-4A09-8154-F256A1014AA9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35FCEA-D373-4224-9FEB-AC58B016E7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A75BA7-95B6-46A2-BD65-115680F4E8E5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710B4A-A091-4CF8-A9C4-EAB380096C6D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BE28BC-A5C6-407E-88D3-DD95DC985BC0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3D1869-37F8-407E-87A1-71C067E2BB7C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3D1869-37F8-407E-87A1-71C067E2BB7C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A75BA7-95B6-46A2-BD65-115680F4E8E5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710B4A-A091-4CF8-A9C4-EAB380096C6D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B8D3D4-7BE1-44B7-ADAB-0655DF1370C9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16CE30-56F3-47CD-92DF-9A2B21ADF9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8D3D4-7BE1-44B7-ADAB-0655DF1370C9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6CE30-56F3-47CD-92DF-9A2B21ADF9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B8D3D4-7BE1-44B7-ADAB-0655DF1370C9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316CE30-56F3-47CD-92DF-9A2B21ADF9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8D3D4-7BE1-44B7-ADAB-0655DF1370C9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316CE30-56F3-47CD-92DF-9A2B21ADF9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8D3D4-7BE1-44B7-ADAB-0655DF1370C9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316CE30-56F3-47CD-92DF-9A2B21ADF9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B8D3D4-7BE1-44B7-ADAB-0655DF1370C9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316CE30-56F3-47CD-92DF-9A2B21ADF9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B8D3D4-7BE1-44B7-ADAB-0655DF1370C9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316CE30-56F3-47CD-92DF-9A2B21ADF9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8D3D4-7BE1-44B7-ADAB-0655DF1370C9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316CE30-56F3-47CD-92DF-9A2B21ADF9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8D3D4-7BE1-44B7-ADAB-0655DF1370C9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16CE30-56F3-47CD-92DF-9A2B21ADF9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8D3D4-7BE1-44B7-ADAB-0655DF1370C9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316CE30-56F3-47CD-92DF-9A2B21ADF9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B8D3D4-7BE1-44B7-ADAB-0655DF1370C9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316CE30-56F3-47CD-92DF-9A2B21ADF9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B8D3D4-7BE1-44B7-ADAB-0655DF1370C9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316CE30-56F3-47CD-92DF-9A2B21ADF9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191000" y="609600"/>
            <a:ext cx="4267200" cy="4953000"/>
          </a:xfrm>
        </p:spPr>
        <p:txBody>
          <a:bodyPr>
            <a:normAutofit/>
          </a:bodyPr>
          <a:lstStyle/>
          <a:p>
            <a:pPr algn="r">
              <a:defRPr/>
            </a:pPr>
            <a:r>
              <a:rPr lang="en-US" dirty="0" smtClean="0">
                <a:latin typeface="Tw Cen MT" pitchFamily="34" charset="0"/>
              </a:rPr>
              <a:t>Teambuilding</a:t>
            </a:r>
            <a:br>
              <a:rPr lang="en-US" dirty="0" smtClean="0">
                <a:latin typeface="Tw Cen MT" pitchFamily="34" charset="0"/>
              </a:rPr>
            </a:br>
            <a:r>
              <a:rPr lang="en-US" dirty="0" smtClean="0">
                <a:latin typeface="Tw Cen MT" pitchFamily="34" charset="0"/>
              </a:rPr>
              <a:t/>
            </a:r>
            <a:br>
              <a:rPr lang="en-US" dirty="0" smtClean="0">
                <a:latin typeface="Tw Cen MT" pitchFamily="34" charset="0"/>
              </a:rPr>
            </a:br>
            <a:r>
              <a:rPr lang="en-US" dirty="0" smtClean="0">
                <a:latin typeface="Tw Cen MT" pitchFamily="34" charset="0"/>
              </a:rPr>
              <a:t/>
            </a:r>
            <a:br>
              <a:rPr lang="en-US" dirty="0" smtClean="0">
                <a:latin typeface="Tw Cen MT" pitchFamily="34" charset="0"/>
              </a:rPr>
            </a:br>
            <a:r>
              <a:rPr lang="en-US" dirty="0" smtClean="0">
                <a:latin typeface="Tw Cen MT" pitchFamily="34" charset="0"/>
              </a:rPr>
              <a:t/>
            </a:r>
            <a:br>
              <a:rPr lang="en-US" dirty="0" smtClean="0">
                <a:latin typeface="Tw Cen MT" pitchFamily="34" charset="0"/>
              </a:rPr>
            </a:br>
            <a:r>
              <a:rPr lang="en-US" dirty="0" smtClean="0">
                <a:latin typeface="Tw Cen MT" pitchFamily="34" charset="0"/>
              </a:rPr>
              <a:t/>
            </a:r>
            <a:br>
              <a:rPr lang="en-US" dirty="0" smtClean="0">
                <a:latin typeface="Tw Cen MT" pitchFamily="34" charset="0"/>
              </a:rPr>
            </a:br>
            <a:r>
              <a:rPr lang="en-US" sz="2400" dirty="0" smtClean="0">
                <a:latin typeface="Tw Cen MT" pitchFamily="34" charset="0"/>
              </a:rPr>
              <a:t>Michelle </a:t>
            </a:r>
            <a:r>
              <a:rPr lang="en-US" sz="2400" dirty="0" smtClean="0">
                <a:latin typeface="Tw Cen MT" pitchFamily="34" charset="0"/>
              </a:rPr>
              <a:t>Daly</a:t>
            </a:r>
            <a:br>
              <a:rPr lang="en-US" sz="2400" dirty="0" smtClean="0">
                <a:latin typeface="Tw Cen MT" pitchFamily="34" charset="0"/>
              </a:rPr>
            </a:br>
            <a:r>
              <a:rPr lang="en-US" sz="2400" dirty="0" smtClean="0">
                <a:latin typeface="Tw Cen MT" pitchFamily="34" charset="0"/>
              </a:rPr>
              <a:t>David Ballard</a:t>
            </a:r>
            <a:br>
              <a:rPr lang="en-US" sz="2400" dirty="0" smtClean="0">
                <a:latin typeface="Tw Cen MT" pitchFamily="34" charset="0"/>
              </a:rPr>
            </a:br>
            <a:r>
              <a:rPr lang="en-US" sz="2400" dirty="0" smtClean="0">
                <a:latin typeface="Tw Cen MT" pitchFamily="34" charset="0"/>
              </a:rPr>
              <a:t>Michael Cherry</a:t>
            </a:r>
            <a:endParaRPr lang="en-US" dirty="0" smtClean="0">
              <a:latin typeface="Tw Cen M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62200" y="6172200"/>
            <a:ext cx="678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/>
              <a:t>EDUC 904 Interpersonal Leadership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1722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July, 2010</a:t>
            </a:r>
            <a:endParaRPr lang="en-US" sz="2400" dirty="0"/>
          </a:p>
        </p:txBody>
      </p:sp>
      <p:pic>
        <p:nvPicPr>
          <p:cNvPr id="11266" name="Picture 2" descr="http://moproblems.files.wordpress.com/2009/01/the-a-tea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8600"/>
            <a:ext cx="3857625" cy="2571750"/>
          </a:xfrm>
          <a:prstGeom prst="rect">
            <a:avLst/>
          </a:prstGeom>
          <a:noFill/>
        </p:spPr>
      </p:pic>
      <p:pic>
        <p:nvPicPr>
          <p:cNvPr id="16386" name="Picture 2" descr="Teambuildi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124200"/>
            <a:ext cx="3886200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simplesynergy.com.au/wp-content/uploads/2008/05/paper-people888077_924392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4350" y="4953000"/>
            <a:ext cx="4819650" cy="1752600"/>
          </a:xfrm>
          <a:prstGeom prst="rect">
            <a:avLst/>
          </a:prstGeom>
          <a:noFill/>
        </p:spPr>
      </p:pic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648" y="228600"/>
            <a:ext cx="4568952" cy="9906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4800" dirty="0" smtClean="0"/>
              <a:t>Objectives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8001000" cy="3810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Experience Teambuilding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Explore key teambuilding concepts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err="1" smtClean="0"/>
              <a:t>Lencioni</a:t>
            </a:r>
            <a:r>
              <a:rPr lang="en-US" dirty="0" smtClean="0"/>
              <a:t> – The 5 Dysfunctions of a Team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err="1" smtClean="0"/>
              <a:t>Katzenbach</a:t>
            </a:r>
            <a:r>
              <a:rPr lang="en-US" dirty="0" smtClean="0"/>
              <a:t> &amp; Smith – The Wisdom of Teams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Larson &amp; </a:t>
            </a:r>
            <a:r>
              <a:rPr lang="en-US" dirty="0" err="1" smtClean="0"/>
              <a:t>LaFasto</a:t>
            </a:r>
            <a:r>
              <a:rPr lang="en-US" dirty="0" smtClean="0"/>
              <a:t> – </a:t>
            </a:r>
            <a:r>
              <a:rPr lang="en-US" dirty="0" err="1" smtClean="0"/>
              <a:t>TeamWork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6" descr="http://www.realtyna.com/dubai_real_estate/images/dubai-future-projects/full/dancing-tow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581400"/>
            <a:ext cx="2514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z="4800" dirty="0" smtClean="0"/>
              <a:t>A Towering Success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8001000" cy="47244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The challenge: As a team, create the tallest structure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Use only the materials provided.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We have about 20 minutes to complete the project.</a:t>
            </a: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Each group will be asked to present                      your tower and construction                   organization.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The structure must have a “cool” name.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dirty="0" smtClean="0"/>
              <a:t>Please list and explain the awesome                                          features of your structure.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077200" cy="9906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800" dirty="0" smtClean="0"/>
              <a:t>Tower of Success Reflections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5638801" cy="5029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700" dirty="0" smtClean="0"/>
              <a:t>How did you </a:t>
            </a:r>
            <a:r>
              <a:rPr lang="en-US" sz="2700" i="1" u="sng" dirty="0" smtClean="0">
                <a:solidFill>
                  <a:schemeClr val="accent1"/>
                </a:solidFill>
              </a:rPr>
              <a:t>feel</a:t>
            </a:r>
            <a:r>
              <a:rPr lang="en-US" sz="2700" dirty="0" smtClean="0"/>
              <a:t> about the outcome?</a:t>
            </a:r>
          </a:p>
          <a:p>
            <a:pPr eaLnBrk="1" hangingPunct="1">
              <a:defRPr/>
            </a:pPr>
            <a:r>
              <a:rPr lang="en-US" sz="2700" dirty="0" smtClean="0"/>
              <a:t>What </a:t>
            </a:r>
            <a:r>
              <a:rPr lang="en-US" sz="2700" i="1" u="sng" dirty="0" smtClean="0">
                <a:solidFill>
                  <a:schemeClr val="accent1"/>
                </a:solidFill>
              </a:rPr>
              <a:t>important</a:t>
            </a:r>
            <a:r>
              <a:rPr lang="en-US" sz="2700" dirty="0" smtClean="0"/>
              <a:t> things happened during the build? </a:t>
            </a:r>
            <a:r>
              <a:rPr lang="en-US" sz="2700" i="1" u="sng" dirty="0" smtClean="0">
                <a:solidFill>
                  <a:schemeClr val="accent1"/>
                </a:solidFill>
              </a:rPr>
              <a:t>Surprising</a:t>
            </a:r>
            <a:r>
              <a:rPr lang="en-US" sz="2700" dirty="0" smtClean="0"/>
              <a:t>? </a:t>
            </a:r>
            <a:r>
              <a:rPr lang="en-US" sz="2700" i="1" u="sng" dirty="0" smtClean="0">
                <a:solidFill>
                  <a:schemeClr val="accent1"/>
                </a:solidFill>
              </a:rPr>
              <a:t>Stressful</a:t>
            </a:r>
            <a:r>
              <a:rPr lang="en-US" sz="2700" dirty="0" smtClean="0"/>
              <a:t>?</a:t>
            </a:r>
          </a:p>
          <a:p>
            <a:pPr eaLnBrk="1" hangingPunct="1">
              <a:defRPr/>
            </a:pPr>
            <a:r>
              <a:rPr lang="en-US" sz="2700" dirty="0" smtClean="0"/>
              <a:t>What did you </a:t>
            </a:r>
            <a:r>
              <a:rPr lang="en-US" sz="2700" i="1" u="sng" dirty="0" smtClean="0">
                <a:solidFill>
                  <a:schemeClr val="accent1"/>
                </a:solidFill>
              </a:rPr>
              <a:t>learn</a:t>
            </a:r>
            <a:r>
              <a:rPr lang="en-US" sz="2700" dirty="0" smtClean="0"/>
              <a:t> about teambuilding?</a:t>
            </a:r>
          </a:p>
          <a:p>
            <a:pPr eaLnBrk="1" hangingPunct="1">
              <a:defRPr/>
            </a:pPr>
            <a:r>
              <a:rPr lang="en-US" sz="2700" dirty="0" smtClean="0"/>
              <a:t>How does this </a:t>
            </a:r>
            <a:r>
              <a:rPr lang="en-US" sz="2700" i="1" u="sng" dirty="0" smtClean="0">
                <a:solidFill>
                  <a:schemeClr val="accent1"/>
                </a:solidFill>
              </a:rPr>
              <a:t>apply</a:t>
            </a:r>
            <a:r>
              <a:rPr lang="en-US" sz="2700" dirty="0" smtClean="0"/>
              <a:t> to your “real” world?</a:t>
            </a:r>
          </a:p>
          <a:p>
            <a:pPr eaLnBrk="1" hangingPunct="1">
              <a:defRPr/>
            </a:pPr>
            <a:r>
              <a:rPr lang="en-US" sz="2700" dirty="0" smtClean="0"/>
              <a:t>What </a:t>
            </a:r>
            <a:r>
              <a:rPr lang="en-US" sz="2700" i="1" u="sng" dirty="0" smtClean="0">
                <a:solidFill>
                  <a:schemeClr val="accent1"/>
                </a:solidFill>
              </a:rPr>
              <a:t>strategies </a:t>
            </a:r>
            <a:r>
              <a:rPr lang="en-US" sz="2700" dirty="0" smtClean="0"/>
              <a:t>would you use to combat dysfunctional team behavior?</a:t>
            </a:r>
          </a:p>
        </p:txBody>
      </p:sp>
      <p:pic>
        <p:nvPicPr>
          <p:cNvPr id="6" name="Picture 6" descr="http://www.studentsoftheworld.info/sites/country/img/20380_Dubai%20Towers%20(at%20night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96024" y="1524000"/>
            <a:ext cx="284797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7921752" cy="990600"/>
          </a:xfrm>
        </p:spPr>
        <p:txBody>
          <a:bodyPr/>
          <a:lstStyle/>
          <a:p>
            <a:pPr algn="ctr"/>
            <a:r>
              <a:rPr lang="en-US" dirty="0" smtClean="0"/>
              <a:t>What is a team?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00600"/>
          </a:xfrm>
        </p:spPr>
        <p:txBody>
          <a:bodyPr>
            <a:normAutofit/>
          </a:bodyPr>
          <a:lstStyle/>
          <a:p>
            <a:pPr marL="0" lvl="1" indent="0" algn="ctr">
              <a:buNone/>
            </a:pPr>
            <a:endParaRPr lang="en-US" dirty="0" smtClean="0"/>
          </a:p>
          <a:p>
            <a:pPr marL="0" lvl="1" indent="0" algn="ctr">
              <a:buNone/>
            </a:pPr>
            <a:r>
              <a:rPr lang="en-US" sz="2800" dirty="0" smtClean="0"/>
              <a:t>“A team is a </a:t>
            </a:r>
            <a:r>
              <a:rPr lang="en-US" sz="2800" i="1" u="sng" dirty="0" smtClean="0">
                <a:solidFill>
                  <a:schemeClr val="accent1"/>
                </a:solidFill>
              </a:rPr>
              <a:t>small</a:t>
            </a:r>
            <a:r>
              <a:rPr lang="en-US" sz="2800" dirty="0" smtClean="0"/>
              <a:t> number of people with </a:t>
            </a:r>
            <a:r>
              <a:rPr lang="en-US" sz="2800" i="1" u="sng" dirty="0" smtClean="0">
                <a:solidFill>
                  <a:schemeClr val="accent1"/>
                </a:solidFill>
              </a:rPr>
              <a:t>complementary skills</a:t>
            </a:r>
            <a:r>
              <a:rPr lang="en-US" sz="2800" dirty="0" smtClean="0"/>
              <a:t> who are </a:t>
            </a:r>
            <a:r>
              <a:rPr lang="en-US" sz="2800" i="1" u="sng" dirty="0" smtClean="0">
                <a:solidFill>
                  <a:schemeClr val="accent1"/>
                </a:solidFill>
              </a:rPr>
              <a:t>committed</a:t>
            </a:r>
            <a:r>
              <a:rPr lang="en-US" sz="2800" dirty="0" smtClean="0"/>
              <a:t> to a </a:t>
            </a:r>
          </a:p>
          <a:p>
            <a:pPr marL="0" lvl="1" indent="0" algn="ctr">
              <a:buNone/>
            </a:pPr>
            <a:r>
              <a:rPr lang="en-US" sz="2800" i="1" u="sng" dirty="0" smtClean="0">
                <a:solidFill>
                  <a:schemeClr val="accent1"/>
                </a:solidFill>
              </a:rPr>
              <a:t>common purpose</a:t>
            </a:r>
            <a:r>
              <a:rPr lang="en-US" sz="2800" dirty="0" smtClean="0"/>
              <a:t>, </a:t>
            </a:r>
            <a:r>
              <a:rPr lang="en-US" sz="2800" i="1" u="sng" dirty="0" smtClean="0">
                <a:solidFill>
                  <a:schemeClr val="accent1"/>
                </a:solidFill>
              </a:rPr>
              <a:t>performance goals</a:t>
            </a:r>
            <a:r>
              <a:rPr lang="en-US" sz="2800" dirty="0" smtClean="0"/>
              <a:t>, and </a:t>
            </a:r>
          </a:p>
          <a:p>
            <a:pPr marL="0" lvl="1" indent="0" algn="ctr">
              <a:buNone/>
            </a:pPr>
            <a:r>
              <a:rPr lang="en-US" sz="2800" i="1" u="sng" dirty="0" smtClean="0">
                <a:solidFill>
                  <a:schemeClr val="accent1"/>
                </a:solidFill>
              </a:rPr>
              <a:t>approach</a:t>
            </a:r>
            <a:r>
              <a:rPr lang="en-US" sz="2800" dirty="0" smtClean="0"/>
              <a:t> for which they hold themselves </a:t>
            </a:r>
          </a:p>
          <a:p>
            <a:pPr marL="0" lvl="1" indent="0" algn="ctr">
              <a:buNone/>
            </a:pPr>
            <a:r>
              <a:rPr lang="en-US" sz="2800" i="1" u="sng" dirty="0" smtClean="0">
                <a:solidFill>
                  <a:schemeClr val="accent1"/>
                </a:solidFill>
              </a:rPr>
              <a:t>mutually accountable</a:t>
            </a:r>
            <a:r>
              <a:rPr lang="en-US" sz="2800" dirty="0" smtClean="0"/>
              <a:t>” </a:t>
            </a:r>
          </a:p>
          <a:p>
            <a:pPr marL="0" lvl="1" indent="0" algn="ctr">
              <a:buNone/>
            </a:pPr>
            <a:r>
              <a:rPr lang="en-US" sz="2800" dirty="0" smtClean="0"/>
              <a:t>(</a:t>
            </a:r>
            <a:r>
              <a:rPr lang="en-US" sz="2800" dirty="0" err="1" smtClean="0"/>
              <a:t>Katzenbach</a:t>
            </a:r>
            <a:r>
              <a:rPr lang="en-US" sz="2800" dirty="0" smtClean="0"/>
              <a:t> &amp; Smith, 2003, p. 45)</a:t>
            </a:r>
          </a:p>
        </p:txBody>
      </p:sp>
      <p:pic>
        <p:nvPicPr>
          <p:cNvPr id="19458" name="Picture 2" descr="http://parvenudemichel.com/blog/wp-content/uploads/2009/08/teamwo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648200"/>
            <a:ext cx="220980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077200" cy="9906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4000" dirty="0" smtClean="0"/>
              <a:t>Characteristics of Effective Teams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5638801" cy="495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800" dirty="0" smtClean="0"/>
              <a:t>A clear, elevating goal</a:t>
            </a:r>
          </a:p>
          <a:p>
            <a:pPr eaLnBrk="1" hangingPunct="1">
              <a:defRPr/>
            </a:pPr>
            <a:r>
              <a:rPr lang="en-US" sz="2800" dirty="0" smtClean="0"/>
              <a:t>Results-driven structure</a:t>
            </a:r>
          </a:p>
          <a:p>
            <a:pPr eaLnBrk="1" hangingPunct="1">
              <a:defRPr/>
            </a:pPr>
            <a:r>
              <a:rPr lang="en-US" sz="2800" dirty="0" smtClean="0"/>
              <a:t>Competent team members</a:t>
            </a:r>
          </a:p>
          <a:p>
            <a:pPr eaLnBrk="1" hangingPunct="1">
              <a:defRPr/>
            </a:pPr>
            <a:r>
              <a:rPr lang="en-US" sz="2800" dirty="0" smtClean="0"/>
              <a:t>Unified commitment</a:t>
            </a:r>
          </a:p>
          <a:p>
            <a:pPr eaLnBrk="1" hangingPunct="1">
              <a:defRPr/>
            </a:pPr>
            <a:r>
              <a:rPr lang="en-US" sz="2800" dirty="0" smtClean="0"/>
              <a:t>Collaborative climate</a:t>
            </a:r>
          </a:p>
          <a:p>
            <a:pPr eaLnBrk="1" hangingPunct="1">
              <a:defRPr/>
            </a:pPr>
            <a:r>
              <a:rPr lang="en-US" sz="2800" dirty="0" smtClean="0"/>
              <a:t>Standards of excellence</a:t>
            </a:r>
          </a:p>
          <a:p>
            <a:pPr eaLnBrk="1" hangingPunct="1">
              <a:defRPr/>
            </a:pPr>
            <a:r>
              <a:rPr lang="en-US" sz="2800" dirty="0" smtClean="0"/>
              <a:t>External support and recognition</a:t>
            </a:r>
          </a:p>
          <a:p>
            <a:pPr eaLnBrk="1" hangingPunct="1">
              <a:defRPr/>
            </a:pPr>
            <a:r>
              <a:rPr lang="en-US" sz="2800" dirty="0" smtClean="0"/>
              <a:t>Principled leadership</a:t>
            </a:r>
          </a:p>
          <a:p>
            <a:pPr lvl="1" algn="r">
              <a:buNone/>
              <a:defRPr/>
            </a:pPr>
            <a:r>
              <a:rPr lang="en-US" sz="2500" dirty="0" smtClean="0"/>
              <a:t>(Larson </a:t>
            </a:r>
            <a:r>
              <a:rPr lang="en-US" sz="2500" dirty="0" smtClean="0"/>
              <a:t>&amp; </a:t>
            </a:r>
            <a:r>
              <a:rPr lang="en-US" sz="2500" dirty="0" err="1" smtClean="0"/>
              <a:t>LaFasto</a:t>
            </a:r>
            <a:r>
              <a:rPr lang="en-US" sz="2500" dirty="0" smtClean="0"/>
              <a:t>, </a:t>
            </a:r>
            <a:r>
              <a:rPr lang="en-US" sz="2500" dirty="0" smtClean="0"/>
              <a:t>1989)</a:t>
            </a:r>
            <a:endParaRPr lang="en-US" sz="2500" dirty="0" smtClean="0"/>
          </a:p>
        </p:txBody>
      </p:sp>
      <p:pic>
        <p:nvPicPr>
          <p:cNvPr id="2050" name="Picture 2" descr="http://www.snt-group.co.uk/images/about/team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2133600"/>
            <a:ext cx="2743200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077200" cy="869950"/>
          </a:xfrm>
        </p:spPr>
        <p:txBody>
          <a:bodyPr/>
          <a:lstStyle/>
          <a:p>
            <a:pPr algn="ctr"/>
            <a:r>
              <a:rPr lang="en-US" dirty="0" smtClean="0"/>
              <a:t>The 5 Dysfunctions of a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Inattention to results</a:t>
            </a:r>
          </a:p>
          <a:p>
            <a:pPr lvl="0"/>
            <a:r>
              <a:rPr lang="en-US" dirty="0" smtClean="0"/>
              <a:t>Avoidance of accountability</a:t>
            </a:r>
          </a:p>
          <a:p>
            <a:pPr lvl="0"/>
            <a:r>
              <a:rPr lang="en-US" dirty="0" smtClean="0"/>
              <a:t>Lack of commitment</a:t>
            </a:r>
          </a:p>
          <a:p>
            <a:pPr lvl="0"/>
            <a:r>
              <a:rPr lang="en-US" dirty="0" smtClean="0"/>
              <a:t>Fear of conflict</a:t>
            </a:r>
          </a:p>
          <a:p>
            <a:pPr lvl="0"/>
            <a:r>
              <a:rPr lang="en-US" dirty="0" smtClean="0"/>
              <a:t>Absence of trust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Status and Ego</a:t>
            </a:r>
          </a:p>
          <a:p>
            <a:r>
              <a:rPr lang="en-US" dirty="0" smtClean="0"/>
              <a:t>Low              standards </a:t>
            </a:r>
          </a:p>
          <a:p>
            <a:r>
              <a:rPr lang="en-US" dirty="0" smtClean="0"/>
              <a:t>Ambiguity</a:t>
            </a:r>
          </a:p>
          <a:p>
            <a:r>
              <a:rPr lang="en-US" dirty="0" smtClean="0"/>
              <a:t>Artificial harmony</a:t>
            </a:r>
          </a:p>
          <a:p>
            <a:r>
              <a:rPr lang="en-US" dirty="0" smtClean="0"/>
              <a:t>Invulnerability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en-US" sz="2800" dirty="0" smtClean="0"/>
              <a:t>Dysfunctions</a:t>
            </a:r>
            <a:endParaRPr lang="en-US" sz="28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/>
              <a:t>Behavior</a:t>
            </a:r>
            <a:endParaRPr lang="en-US" sz="2800" dirty="0"/>
          </a:p>
        </p:txBody>
      </p:sp>
      <p:pic>
        <p:nvPicPr>
          <p:cNvPr id="20482" name="Picture 2" descr="http://www.peopletalent.co.uk/images/peo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9750" y="5562600"/>
            <a:ext cx="3524250" cy="12954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62000" y="58674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Lencioni</a:t>
            </a:r>
            <a:r>
              <a:rPr lang="en-US" dirty="0" smtClean="0"/>
              <a:t>, 2002)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76600" y="228600"/>
            <a:ext cx="5410200" cy="27432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dirty="0" smtClean="0"/>
              <a:t>Questions?</a:t>
            </a:r>
            <a:br>
              <a:rPr lang="en-US" dirty="0" smtClean="0"/>
            </a:br>
            <a:r>
              <a:rPr lang="en-US" sz="3600" b="1" dirty="0" smtClean="0">
                <a:latin typeface="Calibri" pitchFamily="34" charset="0"/>
              </a:rPr>
              <a:t/>
            </a:r>
            <a:br>
              <a:rPr lang="en-US" sz="3600" b="1" dirty="0" smtClean="0">
                <a:latin typeface="Calibri" pitchFamily="34" charset="0"/>
              </a:rPr>
            </a:br>
            <a:endParaRPr lang="en-US" sz="3600" b="1" dirty="0" smtClean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62200" y="6172200"/>
            <a:ext cx="678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/>
              <a:t>EDUC 904 Interpersonal Leadership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1722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Thank you!</a:t>
            </a:r>
            <a:endParaRPr lang="en-US" sz="2400" dirty="0"/>
          </a:p>
        </p:txBody>
      </p:sp>
      <p:pic>
        <p:nvPicPr>
          <p:cNvPr id="2050" name="Picture 2" descr="http://www.autism-essentials.com/blog/wp-content/uploads/2009/07/working_togeth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038475" cy="3038475"/>
          </a:xfrm>
          <a:prstGeom prst="rect">
            <a:avLst/>
          </a:prstGeom>
          <a:noFill/>
        </p:spPr>
      </p:pic>
      <p:pic>
        <p:nvPicPr>
          <p:cNvPr id="7" name="Picture 2" descr="Teambuildi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72100" y="3352800"/>
            <a:ext cx="3771900" cy="25146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33400" y="3810000"/>
            <a:ext cx="4495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+mj-lt"/>
              </a:rPr>
              <a:t>Add subscription link to wiki</a:t>
            </a:r>
            <a:endParaRPr lang="en-US" sz="4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z="4800" dirty="0" smtClean="0"/>
              <a:t>References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7859713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  <a:defRPr/>
            </a:pPr>
            <a:r>
              <a:rPr lang="en-US" dirty="0" err="1" smtClean="0"/>
              <a:t>Katzenbach</a:t>
            </a:r>
            <a:r>
              <a:rPr lang="en-US" dirty="0" smtClean="0"/>
              <a:t>, J.R., &amp; Smith, D.J. (2003). </a:t>
            </a:r>
            <a:r>
              <a:rPr lang="en-US" i="1" dirty="0" smtClean="0"/>
              <a:t>The wisdom of teams: Creating the high-performance organization</a:t>
            </a:r>
            <a:r>
              <a:rPr lang="en-US" dirty="0" smtClean="0"/>
              <a:t>. New York: HarperCollins Publishers, Inc.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en-US" dirty="0" smtClean="0"/>
              <a:t>Larson, C.E., &amp; </a:t>
            </a:r>
            <a:r>
              <a:rPr lang="en-US" dirty="0" err="1" smtClean="0"/>
              <a:t>LaFasto</a:t>
            </a:r>
            <a:r>
              <a:rPr lang="en-US" dirty="0" smtClean="0"/>
              <a:t>, F.M.J. (1989). </a:t>
            </a:r>
            <a:r>
              <a:rPr lang="en-US" i="1" dirty="0" smtClean="0"/>
              <a:t>Teamwork: What must go right, what can go wrong</a:t>
            </a:r>
            <a:r>
              <a:rPr lang="en-US" dirty="0" smtClean="0"/>
              <a:t>. Newbury Park, CA: Sage Publications, Inc.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en-US" dirty="0" err="1" smtClean="0"/>
              <a:t>Lencioni</a:t>
            </a:r>
            <a:r>
              <a:rPr lang="en-US" dirty="0" smtClean="0"/>
              <a:t>, P. (2002). </a:t>
            </a:r>
            <a:r>
              <a:rPr lang="en-US" i="1" dirty="0" smtClean="0"/>
              <a:t>The 5 dysfunctions of a team: A leadership fable</a:t>
            </a:r>
            <a:r>
              <a:rPr lang="en-US" dirty="0" smtClean="0"/>
              <a:t>. San Francisco: </a:t>
            </a:r>
            <a:r>
              <a:rPr lang="en-US" dirty="0" err="1" smtClean="0"/>
              <a:t>Jossey</a:t>
            </a:r>
            <a:r>
              <a:rPr lang="en-US" dirty="0" smtClean="0"/>
              <a:t>-Bass.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524</TotalTime>
  <Words>382</Words>
  <Application>Microsoft Office PowerPoint</Application>
  <PresentationFormat>On-screen Show (4:3)</PresentationFormat>
  <Paragraphs>71</Paragraphs>
  <Slides>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Median</vt:lpstr>
      <vt:lpstr>Teambuilding     Michelle Daly David Ballard Michael Cherry</vt:lpstr>
      <vt:lpstr>Objectives</vt:lpstr>
      <vt:lpstr>A Towering Success</vt:lpstr>
      <vt:lpstr>Tower of Success Reflections</vt:lpstr>
      <vt:lpstr>What is a team?</vt:lpstr>
      <vt:lpstr>Characteristics of Effective Teams</vt:lpstr>
      <vt:lpstr>The 5 Dysfunctions of a Team</vt:lpstr>
      <vt:lpstr>Questions?  </vt:lpstr>
      <vt:lpstr>References</vt:lpstr>
    </vt:vector>
  </TitlesOfParts>
  <Company>Lewis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Topic, Purpose &amp; Questions</dc:title>
  <dc:creator>cherrymi</dc:creator>
  <cp:lastModifiedBy>defuser</cp:lastModifiedBy>
  <cp:revision>79</cp:revision>
  <dcterms:created xsi:type="dcterms:W3CDTF">2008-07-09T02:12:02Z</dcterms:created>
  <dcterms:modified xsi:type="dcterms:W3CDTF">2010-06-30T16:19:57Z</dcterms:modified>
</cp:coreProperties>
</file>